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
  </p:notesMasterIdLst>
  <p:sldIdLst>
    <p:sldId id="256" r:id="rId2"/>
    <p:sldId id="257" r:id="rId3"/>
    <p:sldId id="258" r:id="rId4"/>
    <p:sldId id="260" r:id="rId5"/>
    <p:sldId id="261" r:id="rId6"/>
    <p:sldId id="259"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29"/>
    <p:restoredTop sz="94666"/>
  </p:normalViewPr>
  <p:slideViewPr>
    <p:cSldViewPr snapToGrid="0" snapToObjects="1" showGuides="1">
      <p:cViewPr varScale="1">
        <p:scale>
          <a:sx n="95" d="100"/>
          <a:sy n="95" d="100"/>
        </p:scale>
        <p:origin x="192" y="8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3794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95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06" y="4320290"/>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dirty="0"/>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grpSp>
        <p:nvGrpSpPr>
          <p:cNvPr id="9" name="Shape 10"/>
          <p:cNvGrpSpPr/>
          <p:nvPr userDrawn="1"/>
        </p:nvGrpSpPr>
        <p:grpSpPr>
          <a:xfrm>
            <a:off x="4350206" y="647139"/>
            <a:ext cx="443588" cy="105632"/>
            <a:chOff x="4137525" y="2915950"/>
            <a:chExt cx="869100" cy="207000"/>
          </a:xfrm>
        </p:grpSpPr>
        <p:sp>
          <p:nvSpPr>
            <p:cNvPr id="17"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8"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9"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dirty="0"/>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lvl1pPr>
              <a:defRPr>
                <a:latin typeface="+mj-lt"/>
              </a:defRPr>
            </a:lvl1pPr>
          </a:lstStyle>
          <a:p>
            <a:pPr algn="r"/>
            <a:fld id="{00000000-1234-1234-1234-123412341234}" type="slidenum">
              <a:rPr lang="en" sz="1000" smtClean="0">
                <a:solidFill>
                  <a:schemeClr val="accent3"/>
                </a:solidFill>
                <a:ea typeface="Average"/>
                <a:cs typeface="Average"/>
                <a:sym typeface="Average"/>
              </a:rPr>
              <a:pPr algn="r"/>
              <a:t>‹#›</a:t>
            </a:fld>
            <a:endParaRPr lang="en" sz="1000">
              <a:solidFill>
                <a:schemeClr val="accent3"/>
              </a:solidFill>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1680300" y="1035754"/>
            <a:ext cx="5783400" cy="3071991"/>
          </a:xfrm>
          <a:prstGeom prst="rect">
            <a:avLst/>
          </a:prstGeom>
        </p:spPr>
        <p:txBody>
          <a:bodyPr lIns="91425" tIns="91425" rIns="91425" bIns="91425" anchor="b" anchorCtr="0">
            <a:noAutofit/>
          </a:bodyPr>
          <a:lstStyle/>
          <a:p>
            <a:pPr lvl="0" rtl="0">
              <a:spcBef>
                <a:spcPts val="0"/>
              </a:spcBef>
              <a:buNone/>
            </a:pPr>
            <a:r>
              <a:rPr lang="en" dirty="0">
                <a:latin typeface="+mj-lt"/>
              </a:rPr>
              <a:t>Using WordPress to Contextualize and Publish Digital Repository Content</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smtClean="0">
                <a:latin typeface="+mj-lt"/>
              </a:rPr>
              <a:t>Our Question(s)</a:t>
            </a:r>
            <a:endParaRPr lang="en" dirty="0">
              <a:latin typeface="+mj-lt"/>
            </a:endParaRPr>
          </a:p>
        </p:txBody>
      </p:sp>
      <p:sp>
        <p:nvSpPr>
          <p:cNvPr id="65" name="Shape 6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r>
              <a:rPr lang="en-US" dirty="0">
                <a:latin typeface="+mn-lt"/>
              </a:rPr>
              <a:t>How can we represent the longevity and sustainability of digital humanities research projects as a shared responsibility that begins with fundamental project design decisions and data creation strategies, rather than purely an obligation of the library? </a:t>
            </a:r>
            <a:endParaRPr lang="en-US" dirty="0" smtClean="0">
              <a:latin typeface="+mn-lt"/>
            </a:endParaRPr>
          </a:p>
          <a:p>
            <a:pPr lvl="0"/>
            <a:r>
              <a:rPr lang="en-US" dirty="0" smtClean="0">
                <a:latin typeface="+mn-lt"/>
              </a:rPr>
              <a:t>And </a:t>
            </a:r>
            <a:r>
              <a:rPr lang="en-US" dirty="0">
                <a:latin typeface="+mn-lt"/>
              </a:rPr>
              <a:t>how can we create a culture of partnership among faculty and student researchers and library staff, in which the challenges of digital curation are understood as shared research challenges rather than functional details of purely “technical” implementation?</a:t>
            </a:r>
            <a:endParaRPr dirty="0">
              <a:latin typeface="+mn-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latin typeface="+mj-lt"/>
              </a:rPr>
              <a:t>Our </a:t>
            </a:r>
            <a:r>
              <a:rPr lang="en-US" dirty="0" smtClean="0">
                <a:latin typeface="+mj-lt"/>
              </a:rPr>
              <a:t>Answer</a:t>
            </a:r>
            <a:endParaRPr lang="en" dirty="0">
              <a:latin typeface="+mj-lt"/>
            </a:endParaRPr>
          </a:p>
        </p:txBody>
      </p:sp>
      <p:sp>
        <p:nvSpPr>
          <p:cNvPr id="71" name="Shape 7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lgn="ctr" rtl="0">
              <a:spcBef>
                <a:spcPts val="0"/>
              </a:spcBef>
              <a:buNone/>
            </a:pPr>
            <a:r>
              <a:rPr lang="en-US" sz="2000" dirty="0" smtClean="0">
                <a:latin typeface="+mn-lt"/>
              </a:rPr>
              <a:t>The Community Enhanced Repository for Engaged Scholarship: CERES</a:t>
            </a:r>
            <a:endParaRPr sz="2000" dirty="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608826" y="2093998"/>
            <a:ext cx="2457103" cy="2311635"/>
          </a:xfrm>
          <a:prstGeom prst="rect">
            <a:avLst/>
          </a:prstGeom>
          <a:ln w="127000" cap="rnd">
            <a:solidFill>
              <a:srgbClr val="FFFFFF"/>
            </a:solidFill>
          </a:ln>
          <a:effectLst>
            <a:outerShdw blurRad="76200" dist="95250" dir="10500000" sx="97000" sy="23000" kx="900000" algn="br" rotWithShape="0">
              <a:srgbClr val="000000">
                <a:alpha val="20000"/>
              </a:srgbClr>
            </a:outerShdw>
            <a:reflection blurRad="165100" stA="52000" endA="300" endPos="35000" dir="5400000" sy="-100000" algn="bl" rotWithShape="0"/>
          </a:effectLst>
          <a:scene3d>
            <a:camera prst="orthographicFront"/>
            <a:lightRig rig="twoPt" dir="t">
              <a:rot lat="0" lon="0" rev="7800000"/>
            </a:lightRig>
          </a:scene3d>
          <a:sp3d contourW="6350">
            <a:bevelT w="50800" h="16510"/>
            <a:contourClr>
              <a:srgbClr val="C0C0C0"/>
            </a:contourClr>
          </a:sp3d>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2382" b="18992"/>
          <a:stretch/>
        </p:blipFill>
        <p:spPr>
          <a:xfrm>
            <a:off x="1318901" y="2084296"/>
            <a:ext cx="3580454" cy="2353233"/>
          </a:xfrm>
          <a:prstGeom prst="rect">
            <a:avLst/>
          </a:prstGeom>
          <a:ln w="127000" cap="rnd">
            <a:solidFill>
              <a:srgbClr val="FFFFFF"/>
            </a:solidFill>
          </a:ln>
          <a:effectLst>
            <a:outerShdw blurRad="76200" dist="95250" dir="10500000" sx="97000" sy="23000" kx="900000" algn="br" rotWithShape="0">
              <a:srgbClr val="000000">
                <a:alpha val="20000"/>
              </a:srgbClr>
            </a:outerShdw>
            <a:reflection blurRad="165100" stA="52000" endA="300" endPos="35000" dir="5400000" sy="-100000" algn="bl" rotWithShape="0"/>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Collaborative Development Principles</a:t>
            </a:r>
            <a:endParaRPr lang="en" dirty="0">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Font typeface="+mj-lt"/>
              <a:buAutoNum type="arabicPeriod"/>
            </a:pPr>
            <a:r>
              <a:rPr lang="en-US" sz="2800" dirty="0" smtClean="0">
                <a:latin typeface="+mn-lt"/>
              </a:rPr>
              <a:t>Support systems, not individual projects.</a:t>
            </a:r>
          </a:p>
          <a:p>
            <a:pPr marL="342900" lvl="0" indent="-342900" rtl="0">
              <a:spcBef>
                <a:spcPts val="0"/>
              </a:spcBef>
              <a:buFont typeface="+mj-lt"/>
              <a:buAutoNum type="arabicPeriod"/>
            </a:pPr>
            <a:r>
              <a:rPr lang="en-US" sz="2800" dirty="0" smtClean="0">
                <a:latin typeface="+mn-lt"/>
              </a:rPr>
              <a:t>Materials should be </a:t>
            </a:r>
            <a:r>
              <a:rPr lang="en-US" sz="2800" dirty="0" err="1" smtClean="0">
                <a:latin typeface="+mn-lt"/>
              </a:rPr>
              <a:t>curatable</a:t>
            </a:r>
            <a:r>
              <a:rPr lang="en-US" sz="2800" dirty="0" smtClean="0">
                <a:latin typeface="+mn-lt"/>
              </a:rPr>
              <a:t> and usable.</a:t>
            </a:r>
          </a:p>
          <a:p>
            <a:pPr marL="342900" lvl="0" indent="-342900" rtl="0">
              <a:spcBef>
                <a:spcPts val="0"/>
              </a:spcBef>
              <a:buFont typeface="+mj-lt"/>
              <a:buAutoNum type="arabicPeriod"/>
            </a:pPr>
            <a:r>
              <a:rPr lang="en-US" sz="2800" dirty="0" smtClean="0">
                <a:latin typeface="+mn-lt"/>
              </a:rPr>
              <a:t>Development is a shared research undertaking.</a:t>
            </a:r>
            <a:endParaRPr lang="en-US" sz="2800" dirty="0">
              <a:latin typeface="+mn-lt"/>
            </a:endParaRPr>
          </a:p>
        </p:txBody>
      </p:sp>
    </p:spTree>
    <p:extLst>
      <p:ext uri="{BB962C8B-B14F-4D97-AF65-F5344CB8AC3E}">
        <p14:creationId xmlns:p14="http://schemas.microsoft.com/office/powerpoint/2010/main" val="12743195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smtClean="0">
                <a:latin typeface="+mj-lt"/>
              </a:rPr>
              <a:t>Who We Are</a:t>
            </a:r>
            <a:endParaRPr lang="en" dirty="0">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6575" r="18215" b="8999"/>
          <a:stretch/>
        </p:blipFill>
        <p:spPr>
          <a:xfrm>
            <a:off x="3535051" y="1724657"/>
            <a:ext cx="5401559" cy="3191293"/>
          </a:xfrm>
          <a:prstGeom prst="rect">
            <a:avLst/>
          </a:prstGeom>
        </p:spPr>
      </p:pic>
      <p:sp>
        <p:nvSpPr>
          <p:cNvPr id="71" name="Shape 71"/>
          <p:cNvSpPr txBox="1">
            <a:spLocks noGrp="1"/>
          </p:cNvSpPr>
          <p:nvPr>
            <p:ph type="body" idx="1"/>
          </p:nvPr>
        </p:nvSpPr>
        <p:spPr>
          <a:xfrm>
            <a:off x="311700" y="1152475"/>
            <a:ext cx="8520600" cy="3416400"/>
          </a:xfrm>
          <a:prstGeom prst="rect">
            <a:avLst/>
          </a:prstGeom>
          <a:noFill/>
        </p:spPr>
        <p:txBody>
          <a:bodyPr lIns="91425" tIns="91425" rIns="91425" bIns="91425" anchor="t" anchorCtr="0">
            <a:noAutofit/>
          </a:bodyPr>
          <a:lstStyle/>
          <a:p>
            <a:pPr lvl="0">
              <a:spcAft>
                <a:spcPts val="0"/>
              </a:spcAft>
            </a:pPr>
            <a:r>
              <a:rPr lang="en-US" b="1" i="1" dirty="0" smtClean="0">
                <a:latin typeface="+mn-lt"/>
              </a:rPr>
              <a:t>Northeastern University Libraries, Digital Scholarship Group</a:t>
            </a:r>
          </a:p>
          <a:p>
            <a:pPr lvl="0">
              <a:spcAft>
                <a:spcPts val="0"/>
              </a:spcAft>
            </a:pPr>
            <a:endParaRPr lang="en-US" dirty="0" smtClean="0">
              <a:latin typeface="+mn-lt"/>
            </a:endParaRPr>
          </a:p>
          <a:p>
            <a:pPr marL="285750" lvl="0" indent="-285750">
              <a:spcAft>
                <a:spcPts val="0"/>
              </a:spcAft>
              <a:buFont typeface="Arial" charset="0"/>
              <a:buChar char="•"/>
            </a:pPr>
            <a:r>
              <a:rPr lang="en-US" dirty="0" smtClean="0">
                <a:latin typeface="+mn-lt"/>
              </a:rPr>
              <a:t>Text </a:t>
            </a:r>
            <a:r>
              <a:rPr lang="en-US" dirty="0">
                <a:latin typeface="+mn-lt"/>
              </a:rPr>
              <a:t>analysis and </a:t>
            </a:r>
            <a:r>
              <a:rPr lang="en-US" dirty="0" smtClean="0">
                <a:latin typeface="+mn-lt"/>
              </a:rPr>
              <a:t>encoding</a:t>
            </a:r>
          </a:p>
          <a:p>
            <a:pPr marL="285750" lvl="0" indent="-285750">
              <a:spcAft>
                <a:spcPts val="0"/>
              </a:spcAft>
              <a:buFont typeface="Arial" charset="0"/>
              <a:buChar char="•"/>
            </a:pPr>
            <a:r>
              <a:rPr lang="en-US" dirty="0" smtClean="0">
                <a:latin typeface="+mn-lt"/>
              </a:rPr>
              <a:t>GIS</a:t>
            </a:r>
          </a:p>
          <a:p>
            <a:pPr marL="285750" lvl="0" indent="-285750">
              <a:spcAft>
                <a:spcPts val="0"/>
              </a:spcAft>
              <a:buFont typeface="Arial" charset="0"/>
              <a:buChar char="•"/>
            </a:pPr>
            <a:r>
              <a:rPr lang="en-US" dirty="0" smtClean="0">
                <a:latin typeface="+mn-lt"/>
              </a:rPr>
              <a:t>Data visualization</a:t>
            </a:r>
          </a:p>
          <a:p>
            <a:pPr marL="285750" lvl="0" indent="-285750">
              <a:spcAft>
                <a:spcPts val="0"/>
              </a:spcAft>
              <a:buFont typeface="Arial" charset="0"/>
              <a:buChar char="•"/>
            </a:pPr>
            <a:r>
              <a:rPr lang="en-US" dirty="0">
                <a:latin typeface="+mn-lt"/>
              </a:rPr>
              <a:t>D</a:t>
            </a:r>
            <a:r>
              <a:rPr lang="en-US" dirty="0" smtClean="0">
                <a:latin typeface="+mn-lt"/>
              </a:rPr>
              <a:t>ata management</a:t>
            </a:r>
          </a:p>
          <a:p>
            <a:pPr marL="285750" lvl="0" indent="-285750">
              <a:spcAft>
                <a:spcPts val="0"/>
              </a:spcAft>
              <a:buFont typeface="Arial" charset="0"/>
              <a:buChar char="•"/>
            </a:pPr>
            <a:r>
              <a:rPr lang="en-US" dirty="0">
                <a:latin typeface="+mn-lt"/>
              </a:rPr>
              <a:t>R</a:t>
            </a:r>
            <a:r>
              <a:rPr lang="en-US" dirty="0" smtClean="0">
                <a:latin typeface="+mn-lt"/>
              </a:rPr>
              <a:t>epository services</a:t>
            </a:r>
          </a:p>
          <a:p>
            <a:pPr marL="285750" lvl="0" indent="-285750">
              <a:spcAft>
                <a:spcPts val="0"/>
              </a:spcAft>
              <a:buFont typeface="Arial" charset="0"/>
              <a:buChar char="•"/>
            </a:pPr>
            <a:r>
              <a:rPr lang="en-US" dirty="0" smtClean="0">
                <a:latin typeface="+mn-lt"/>
              </a:rPr>
              <a:t>Copyright guidance</a:t>
            </a:r>
          </a:p>
          <a:p>
            <a:pPr marL="285750" lvl="0" indent="-285750">
              <a:spcAft>
                <a:spcPts val="0"/>
              </a:spcAft>
              <a:buFont typeface="Arial" charset="0"/>
              <a:buChar char="•"/>
            </a:pPr>
            <a:r>
              <a:rPr lang="en-US" dirty="0">
                <a:latin typeface="+mn-lt"/>
              </a:rPr>
              <a:t>S</a:t>
            </a:r>
            <a:r>
              <a:rPr lang="en-US" dirty="0" smtClean="0">
                <a:latin typeface="+mn-lt"/>
              </a:rPr>
              <a:t>emantic </a:t>
            </a:r>
            <a:r>
              <a:rPr lang="en-US" dirty="0">
                <a:latin typeface="+mn-lt"/>
              </a:rPr>
              <a:t>web services</a:t>
            </a:r>
            <a:endParaRPr dirty="0">
              <a:latin typeface="+mn-lt"/>
            </a:endParaRPr>
          </a:p>
        </p:txBody>
      </p:sp>
    </p:spTree>
    <p:extLst>
      <p:ext uri="{BB962C8B-B14F-4D97-AF65-F5344CB8AC3E}">
        <p14:creationId xmlns:p14="http://schemas.microsoft.com/office/powerpoint/2010/main" val="669020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spcBef>
                <a:spcPts val="0"/>
              </a:spcBef>
              <a:buNone/>
            </a:pPr>
            <a:endParaRPr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79" name="Shape 79" descr="arader.png"/>
          <p:cNvPicPr preferRelativeResize="0"/>
          <p:nvPr/>
        </p:nvPicPr>
        <p:blipFill rotWithShape="1">
          <a:blip r:embed="rId4">
            <a:alphaModFix/>
          </a:blip>
          <a:srcRect b="43798"/>
          <a:stretch/>
        </p:blipFill>
        <p:spPr>
          <a:xfrm>
            <a:off x="4013430" y="1469098"/>
            <a:ext cx="4423560" cy="2706976"/>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153</Words>
  <Application>Microsoft Macintosh PowerPoint</Application>
  <PresentationFormat>On-screen Show (16:9)</PresentationFormat>
  <Paragraphs>20</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Corbel</vt:lpstr>
      <vt:lpstr>Arial</vt:lpstr>
      <vt:lpstr>Average</vt:lpstr>
      <vt:lpstr>Oswald</vt:lpstr>
      <vt:lpstr>slate</vt:lpstr>
      <vt:lpstr>Using WordPress to Contextualize and Publish Digital Repository Content</vt:lpstr>
      <vt:lpstr>Our Question(s)</vt:lpstr>
      <vt:lpstr>Our Answer</vt:lpstr>
      <vt:lpstr>Collaborative Development Principles</vt:lpstr>
      <vt:lpstr>Who We Are</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WordPress to Contextualize and Publish Digital Repository Content</dc:title>
  <cp:lastModifiedBy>Sweeney, Sarah</cp:lastModifiedBy>
  <cp:revision>4</cp:revision>
  <dcterms:modified xsi:type="dcterms:W3CDTF">2017-05-26T19:32:20Z</dcterms:modified>
</cp:coreProperties>
</file>